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4"/>
  </p:notesMasterIdLst>
  <p:sldIdLst>
    <p:sldId id="256" r:id="rId2"/>
    <p:sldId id="309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361" r:id="rId31"/>
    <p:sldId id="362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uka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140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F9E74-8923-4D64-A816-487456208FEE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6E731-39DD-4631-92CB-C0F7E9485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681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522B137-721F-452A-A9D8-4F75DC7433EC}" type="slidenum">
              <a:rPr lang="sr-Cyrl-CS"/>
              <a:t>‹#›</a:t>
            </a:fld>
            <a:endParaRPr lang="sr-Cyrl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57560" y="2133600"/>
            <a:ext cx="8095785" cy="1143000"/>
          </a:xfrm>
          <a:prstGeom prst="rect">
            <a:avLst/>
          </a:prstGeom>
        </p:spPr>
        <p:txBody>
          <a:bodyPr vert="horz"/>
          <a:lstStyle>
            <a:lvl1pPr algn="l">
              <a:defRPr sz="4200">
                <a:solidFill>
                  <a:srgbClr val="005EB8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r>
              <a:rPr lang="en-GB" dirty="0"/>
              <a:t>Click 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sym typeface="+mn-ea"/>
              </a:rPr>
              <a:t>ONCOLOGICAL TREATMENT</a:t>
            </a:r>
            <a:r>
              <a:rPr lang="sr-Cyrl-RS" b="1" dirty="0" smtClean="0"/>
              <a:t/>
            </a:r>
            <a:br>
              <a:rPr lang="sr-Cyrl-RS" b="1" dirty="0" smtClean="0"/>
            </a:br>
            <a:r>
              <a:rPr lang="sr-Cyrl-RS" b="1" dirty="0" smtClean="0"/>
              <a:t>COMPLICATIONS AND ADVERSE EFFECTS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1123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32866" y="746433"/>
            <a:ext cx="350139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/>
            <a:r>
              <a:rPr sz="2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UNIVERSITY IN KRAGUJEVAC</a:t>
            </a:r>
          </a:p>
          <a:p>
            <a:pPr algn="ctr"/>
            <a:r>
              <a:rPr sz="20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FACULTY OF MEDICAL SCIENCES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533400"/>
            <a:ext cx="923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sz="2800" b="1" smtClean="0">
                <a:solidFill>
                  <a:schemeClr val="tx1"/>
                </a:solidFill>
              </a:rPr>
              <a:t>Anemia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2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sr-Latn-RS" sz="2000" smtClean="0"/>
              <a:t>L</a:t>
            </a:r>
            <a:r>
              <a:rPr sz="2000" smtClean="0"/>
              <a:t>ife-threatening level </a:t>
            </a:r>
            <a:r>
              <a:rPr lang="sr-Latn-RS" sz="2000" smtClean="0"/>
              <a:t>- </a:t>
            </a:r>
            <a:r>
              <a:rPr sz="2000" smtClean="0"/>
              <a:t>hemoglobin</a:t>
            </a:r>
            <a:r>
              <a:rPr lang="sr-Latn-RS" sz="2000" smtClean="0"/>
              <a:t> </a:t>
            </a:r>
            <a:r>
              <a:rPr sz="2000" smtClean="0"/>
              <a:t>below 50g/</a:t>
            </a:r>
            <a:r>
              <a:rPr lang="sr-Latn-RS" sz="2000" smtClean="0"/>
              <a:t>L</a:t>
            </a:r>
            <a:endParaRPr sz="2000" smtClean="0"/>
          </a:p>
          <a:p>
            <a:pPr algn="just" eaLnBrk="1" hangingPunct="1">
              <a:lnSpc>
                <a:spcPct val="90000"/>
              </a:lnSpc>
            </a:pPr>
            <a:r>
              <a:rPr lang="sr-Latn-RS" sz="2000" smtClean="0"/>
              <a:t>O</a:t>
            </a:r>
            <a:r>
              <a:rPr sz="2000" smtClean="0"/>
              <a:t>ften a reason for delaying treatment</a:t>
            </a:r>
          </a:p>
          <a:p>
            <a:pPr algn="just" eaLnBrk="1" hangingPunct="1">
              <a:lnSpc>
                <a:spcPct val="90000"/>
              </a:lnSpc>
            </a:pPr>
            <a:endParaRPr sz="2000" smtClean="0"/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sz="2000" b="1" u="sng" smtClean="0"/>
              <a:t>Symptoms</a:t>
            </a:r>
            <a:r>
              <a:rPr lang="sr-Latn-RS" sz="2000" b="1" u="sng" smtClean="0"/>
              <a:t>:</a:t>
            </a:r>
          </a:p>
          <a:p>
            <a:pPr algn="just" eaLnBrk="1" hangingPunct="1">
              <a:lnSpc>
                <a:spcPct val="90000"/>
              </a:lnSpc>
            </a:pPr>
            <a:r>
              <a:rPr sz="2000" smtClean="0"/>
              <a:t>weakness</a:t>
            </a:r>
          </a:p>
          <a:p>
            <a:pPr algn="just" eaLnBrk="1" hangingPunct="1">
              <a:lnSpc>
                <a:spcPct val="90000"/>
              </a:lnSpc>
            </a:pPr>
            <a:r>
              <a:rPr sz="2000" smtClean="0"/>
              <a:t>easy fatigue</a:t>
            </a:r>
          </a:p>
          <a:p>
            <a:pPr algn="just" eaLnBrk="1" hangingPunct="1">
              <a:lnSpc>
                <a:spcPct val="90000"/>
              </a:lnSpc>
            </a:pPr>
            <a:r>
              <a:rPr sz="2000" smtClean="0"/>
              <a:t>palpitations</a:t>
            </a:r>
          </a:p>
          <a:p>
            <a:pPr algn="just" eaLnBrk="1" hangingPunct="1">
              <a:lnSpc>
                <a:spcPct val="90000"/>
              </a:lnSpc>
            </a:pPr>
            <a:r>
              <a:rPr sz="2000" smtClean="0"/>
              <a:t>drowsiness</a:t>
            </a:r>
          </a:p>
          <a:p>
            <a:pPr algn="just" eaLnBrk="1" hangingPunct="1">
              <a:lnSpc>
                <a:spcPct val="90000"/>
              </a:lnSpc>
            </a:pPr>
            <a:r>
              <a:rPr sz="2000" smtClean="0"/>
              <a:t>hypotension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endParaRPr sz="2000" smtClean="0"/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sz="2000" b="1" u="sng" smtClean="0"/>
              <a:t>Treatment</a:t>
            </a:r>
            <a:r>
              <a:rPr lang="sr-Latn-RS" sz="2000" b="1" u="sng" smtClean="0"/>
              <a:t>:</a:t>
            </a:r>
            <a:endParaRPr sz="2000" b="1" u="sng" smtClean="0"/>
          </a:p>
          <a:p>
            <a:pPr algn="just" eaLnBrk="1" hangingPunct="1">
              <a:lnSpc>
                <a:spcPct val="90000"/>
              </a:lnSpc>
            </a:pPr>
            <a:r>
              <a:rPr sz="2000" smtClean="0"/>
              <a:t>iron preparations</a:t>
            </a:r>
          </a:p>
          <a:p>
            <a:pPr algn="just" eaLnBrk="1" hangingPunct="1">
              <a:lnSpc>
                <a:spcPct val="90000"/>
              </a:lnSpc>
            </a:pPr>
            <a:r>
              <a:rPr sz="2000" smtClean="0"/>
              <a:t>transfusions (values below 80g/</a:t>
            </a:r>
            <a:r>
              <a:rPr lang="sr-Latn-RS" sz="2000" smtClean="0"/>
              <a:t>L</a:t>
            </a:r>
            <a:r>
              <a:rPr sz="2000" smtClean="0"/>
              <a:t>)</a:t>
            </a:r>
          </a:p>
          <a:p>
            <a:pPr algn="just" eaLnBrk="1" hangingPunct="1">
              <a:lnSpc>
                <a:spcPct val="90000"/>
              </a:lnSpc>
            </a:pPr>
            <a:r>
              <a:rPr sz="2000" smtClean="0"/>
              <a:t>administration of erythropoietin (?)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2800" b="1" dirty="0" smtClean="0">
                <a:solidFill>
                  <a:schemeClr val="tx1"/>
                </a:solidFill>
              </a:rPr>
              <a:t>Thrombocytopenia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sz="2000" smtClean="0"/>
              <a:t>It occurs more often than anemia in a life-threatening degree (values below 20,000)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sz="2000" b="1" u="sng" smtClean="0"/>
              <a:t>Signs</a:t>
            </a:r>
            <a:r>
              <a:rPr lang="sr-Latn-RS" sz="2000" b="1" u="sng" smtClean="0"/>
              <a:t>:</a:t>
            </a:r>
          </a:p>
          <a:p>
            <a:pPr eaLnBrk="1" hangingPunct="1">
              <a:lnSpc>
                <a:spcPct val="90000"/>
              </a:lnSpc>
            </a:pPr>
            <a:r>
              <a:rPr sz="2000" smtClean="0"/>
              <a:t>petechial bleeding in the skin of the lower legs</a:t>
            </a:r>
          </a:p>
          <a:p>
            <a:pPr eaLnBrk="1" hangingPunct="1">
              <a:lnSpc>
                <a:spcPct val="90000"/>
              </a:lnSpc>
            </a:pPr>
            <a:r>
              <a:rPr sz="2000" smtClean="0"/>
              <a:t>bleeding in tissues and organs </a:t>
            </a:r>
          </a:p>
          <a:p>
            <a:pPr eaLnBrk="1" hangingPunct="1">
              <a:lnSpc>
                <a:spcPct val="90000"/>
              </a:lnSpc>
            </a:pPr>
            <a:r>
              <a:rPr sz="2000" smtClean="0"/>
              <a:t>suffusion</a:t>
            </a:r>
          </a:p>
          <a:p>
            <a:pPr eaLnBrk="1" hangingPunct="1">
              <a:lnSpc>
                <a:spcPct val="90000"/>
              </a:lnSpc>
            </a:pPr>
            <a:r>
              <a:rPr sz="2000" smtClean="0"/>
              <a:t>epistaxis</a:t>
            </a:r>
          </a:p>
          <a:p>
            <a:pPr eaLnBrk="1" hangingPunct="1">
              <a:lnSpc>
                <a:spcPct val="90000"/>
              </a:lnSpc>
            </a:pPr>
            <a:r>
              <a:rPr sz="2000" smtClean="0"/>
              <a:t>hematemesis</a:t>
            </a:r>
          </a:p>
          <a:p>
            <a:pPr eaLnBrk="1" hangingPunct="1">
              <a:lnSpc>
                <a:spcPct val="90000"/>
              </a:lnSpc>
            </a:pPr>
            <a:r>
              <a:rPr sz="2000" smtClean="0"/>
              <a:t>melena</a:t>
            </a:r>
          </a:p>
          <a:p>
            <a:pPr eaLnBrk="1" hangingPunct="1">
              <a:lnSpc>
                <a:spcPct val="90000"/>
              </a:lnSpc>
            </a:pPr>
            <a:r>
              <a:rPr sz="2000" smtClean="0"/>
              <a:t>rectoragia</a:t>
            </a:r>
          </a:p>
          <a:p>
            <a:pPr eaLnBrk="1" hangingPunct="1">
              <a:lnSpc>
                <a:spcPct val="90000"/>
              </a:lnSpc>
            </a:pPr>
            <a:r>
              <a:rPr sz="2000" smtClean="0"/>
              <a:t>hematuria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sz="2000" b="1" u="sng" smtClean="0"/>
              <a:t>Treatment</a:t>
            </a:r>
            <a:r>
              <a:rPr lang="sr-Latn-RS" sz="2000" b="1" u="sng" smtClean="0"/>
              <a:t>: </a:t>
            </a:r>
          </a:p>
          <a:p>
            <a:pPr eaLnBrk="1" hangingPunct="1">
              <a:lnSpc>
                <a:spcPct val="90000"/>
              </a:lnSpc>
            </a:pPr>
            <a:r>
              <a:rPr sz="2000" smtClean="0"/>
              <a:t>substitution-transfusions of concentrated platelets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C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Leukopenia/granulocytopenia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sz="2000" smtClean="0"/>
              <a:t>It occurs frequently</a:t>
            </a:r>
          </a:p>
          <a:p>
            <a:pPr eaLnBrk="1" hangingPunct="1"/>
            <a:r>
              <a:rPr lang="sr-Latn-RS" sz="2000" smtClean="0"/>
              <a:t>R</a:t>
            </a:r>
            <a:r>
              <a:rPr sz="2000" smtClean="0"/>
              <a:t>eason for delaying or stopping treatment</a:t>
            </a:r>
          </a:p>
          <a:p>
            <a:pPr eaLnBrk="1" hangingPunct="1"/>
            <a:r>
              <a:rPr sz="2000" smtClean="0"/>
              <a:t>Values below 1000Le/500Gr require treatment</a:t>
            </a:r>
          </a:p>
          <a:p>
            <a:pPr marL="0" indent="0" eaLnBrk="1" hangingPunct="1">
              <a:buNone/>
            </a:pPr>
            <a:endParaRPr sz="2000" smtClean="0"/>
          </a:p>
          <a:p>
            <a:pPr marL="0" indent="0" eaLnBrk="1" hangingPunct="1">
              <a:buNone/>
            </a:pPr>
            <a:r>
              <a:rPr lang="sr-Latn-RS" sz="2000" b="1" u="sng" smtClean="0"/>
              <a:t>Treatment: </a:t>
            </a:r>
          </a:p>
          <a:p>
            <a:pPr eaLnBrk="1" hangingPunct="1"/>
            <a:r>
              <a:rPr sz="2000" smtClean="0"/>
              <a:t>antibiotic prophylaxis</a:t>
            </a:r>
          </a:p>
          <a:p>
            <a:pPr eaLnBrk="1" hangingPunct="1"/>
            <a:r>
              <a:rPr sz="2000" smtClean="0">
                <a:sym typeface="+mn-ea"/>
              </a:rPr>
              <a:t>Granulocyte-Colony Stimulating Factor</a:t>
            </a:r>
            <a:r>
              <a:rPr sz="2000" smtClean="0"/>
              <a:t> (</a:t>
            </a:r>
            <a:r>
              <a:rPr sz="2000" smtClean="0">
                <a:sym typeface="+mn-ea"/>
              </a:rPr>
              <a:t>G-CSF</a:t>
            </a:r>
            <a:r>
              <a:rPr sz="2000" smtClean="0"/>
              <a:t>)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sz="2800" b="1" smtClean="0">
                <a:solidFill>
                  <a:schemeClr val="tx1"/>
                </a:solidFill>
              </a:rPr>
              <a:t>Febrile neutropenia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sz="2000" smtClean="0">
                <a:solidFill>
                  <a:schemeClr val="tx1"/>
                </a:solidFill>
              </a:rPr>
              <a:t>It is defined as a body temperature over 38.5 Celsius, measured axillary, lasting longer than one hour in the presence of less than 500 granulocytes</a:t>
            </a:r>
          </a:p>
          <a:p>
            <a:pPr eaLnBrk="1" hangingPunct="1"/>
            <a:r>
              <a:rPr sz="2000" smtClean="0">
                <a:solidFill>
                  <a:schemeClr val="tx1"/>
                </a:solidFill>
              </a:rPr>
              <a:t>Despite </a:t>
            </a:r>
            <a:r>
              <a:rPr lang="sr-Latn-RS" sz="2000" smtClean="0">
                <a:solidFill>
                  <a:schemeClr val="tx1"/>
                </a:solidFill>
              </a:rPr>
              <a:t>modern</a:t>
            </a:r>
            <a:r>
              <a:rPr sz="2000" smtClean="0">
                <a:solidFill>
                  <a:schemeClr val="tx1"/>
                </a:solidFill>
              </a:rPr>
              <a:t> treatment</a:t>
            </a:r>
            <a:r>
              <a:rPr lang="sr-Latn-RS" sz="2000" smtClean="0">
                <a:solidFill>
                  <a:schemeClr val="tx1"/>
                </a:solidFill>
              </a:rPr>
              <a:t> options</a:t>
            </a:r>
            <a:r>
              <a:rPr sz="2000" smtClean="0">
                <a:solidFill>
                  <a:schemeClr val="tx1"/>
                </a:solidFill>
              </a:rPr>
              <a:t>, mortality ranges from 1 (low-risk patients) to about 10% (high-risk patients)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Content Placeholder 2"/>
          <p:cNvSpPr>
            <a:spLocks noGrp="1"/>
          </p:cNvSpPr>
          <p:nvPr>
            <p:ph idx="1"/>
          </p:nvPr>
        </p:nvSpPr>
        <p:spPr>
          <a:xfrm>
            <a:off x="1600200" y="1676400"/>
            <a:ext cx="6138545" cy="2305050"/>
          </a:xfrm>
          <a:solidFill>
            <a:schemeClr val="bg1"/>
          </a:solidFill>
          <a:ln>
            <a:solidFill>
              <a:srgbClr val="0070C0"/>
            </a:solidFill>
          </a:ln>
        </p:spPr>
        <p:txBody>
          <a:bodyPr/>
          <a:lstStyle/>
          <a:p>
            <a:pPr eaLnBrk="1" hangingPunct="1"/>
            <a:r>
              <a:rPr lang="en-US" sz="2000" smtClean="0"/>
              <a:t>Normal ANC 1500 - 8000 cells/mm³</a:t>
            </a:r>
          </a:p>
          <a:p>
            <a:pPr eaLnBrk="1" hangingPunct="1"/>
            <a:r>
              <a:rPr lang="en-US" sz="2000" smtClean="0"/>
              <a:t>Neutropenia: ANC &lt; 1500 cells / mm</a:t>
            </a:r>
            <a:r>
              <a:rPr lang="en-US" sz="2000" baseline="30000" smtClean="0"/>
              <a:t>3</a:t>
            </a:r>
            <a:endParaRPr lang="en-US" sz="2000" smtClean="0"/>
          </a:p>
          <a:p>
            <a:pPr eaLnBrk="1" hangingPunct="1"/>
            <a:r>
              <a:rPr lang="en-US" sz="2000" smtClean="0"/>
              <a:t>Mild neutropenia: 1000-1500 cells / mm</a:t>
            </a:r>
            <a:r>
              <a:rPr lang="en-US" sz="2000" baseline="30000" smtClean="0"/>
              <a:t>3</a:t>
            </a:r>
            <a:endParaRPr lang="en-US" sz="2000" smtClean="0"/>
          </a:p>
          <a:p>
            <a:pPr eaLnBrk="1" hangingPunct="1"/>
            <a:r>
              <a:rPr lang="en-US" sz="2000" smtClean="0"/>
              <a:t>Moderate neutropenia: 500-999 cells / mm</a:t>
            </a:r>
            <a:r>
              <a:rPr lang="en-US" sz="2000" baseline="30000" smtClean="0"/>
              <a:t>3</a:t>
            </a:r>
            <a:endParaRPr lang="en-US" sz="2000" smtClean="0"/>
          </a:p>
          <a:p>
            <a:pPr eaLnBrk="1" hangingPunct="1"/>
            <a:r>
              <a:rPr lang="en-US" sz="2000" smtClean="0"/>
              <a:t>Severe neutropenia: &lt; 500 cells / mm</a:t>
            </a:r>
            <a:r>
              <a:rPr lang="en-US" sz="2000" baseline="30000" smtClean="0"/>
              <a:t>3</a:t>
            </a:r>
          </a:p>
          <a:p>
            <a:pPr eaLnBrk="1" hangingPunct="1"/>
            <a:r>
              <a:rPr lang="en-US" sz="2000" smtClean="0"/>
              <a:t>Profound neutropenia: &lt;100 cells / mm³</a:t>
            </a:r>
          </a:p>
          <a:p>
            <a:pPr eaLnBrk="1" hangingPunct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42937"/>
          </a:xfrm>
        </p:spPr>
        <p:txBody>
          <a:bodyPr>
            <a:normAutofit fontScale="90000"/>
          </a:bodyPr>
          <a:lstStyle/>
          <a:p>
            <a:r>
              <a:rPr lang="en-US" smtClean="0"/>
              <a:t>Risk of infection</a:t>
            </a:r>
          </a:p>
        </p:txBody>
      </p:sp>
      <p:pic>
        <p:nvPicPr>
          <p:cNvPr id="151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0" y="1219200"/>
            <a:ext cx="9110980" cy="626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sz="2800" b="1" smtClean="0">
                <a:solidFill>
                  <a:schemeClr val="tx1"/>
                </a:solidFill>
              </a:rPr>
              <a:t>Multinational Association for Supportive Care in Cancer (MASCC) risk assessment criteria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7577" b="9079"/>
          <a:stretch>
            <a:fillRect/>
          </a:stretch>
        </p:blipFill>
        <p:spPr>
          <a:xfrm>
            <a:off x="2121535" y="1676400"/>
            <a:ext cx="5133340" cy="391287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87825"/>
          <a:stretch>
            <a:fillRect/>
          </a:stretch>
        </p:blipFill>
        <p:spPr>
          <a:xfrm>
            <a:off x="2209800" y="5943600"/>
            <a:ext cx="4816475" cy="40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>
            <a:normAutofit/>
          </a:bodyPr>
          <a:lstStyle/>
          <a:p>
            <a:r>
              <a:rPr sz="2800" b="1" smtClean="0">
                <a:solidFill>
                  <a:schemeClr val="tx1"/>
                </a:solidFill>
              </a:rPr>
              <a:t>Diarrhea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4500"/>
            <a:ext cx="8229600" cy="4525963"/>
          </a:xfrm>
        </p:spPr>
        <p:txBody>
          <a:bodyPr/>
          <a:lstStyle/>
          <a:p>
            <a:pPr algn="l"/>
            <a:r>
              <a:rPr sz="2000" smtClean="0"/>
              <a:t>It often occurs </a:t>
            </a:r>
          </a:p>
          <a:p>
            <a:pPr algn="l"/>
            <a:r>
              <a:rPr lang="sr-Latn-RS" sz="2000" smtClean="0"/>
              <a:t>U</a:t>
            </a:r>
            <a:r>
              <a:rPr sz="2000" smtClean="0"/>
              <a:t>p to 60% of patients treated with irinotecan or fluorouracil, and 10% have a serious clinical </a:t>
            </a:r>
            <a:r>
              <a:rPr lang="sr-Latn-RS" sz="2000" smtClean="0"/>
              <a:t>condition</a:t>
            </a:r>
            <a:endParaRPr sz="2000" smtClean="0"/>
          </a:p>
          <a:p>
            <a:pPr algn="l"/>
            <a:r>
              <a:rPr sz="2000" smtClean="0"/>
              <a:t>It is often the cause of lowering the dose of the drug, delaying or treatment</a:t>
            </a:r>
            <a:r>
              <a:rPr sz="2000" smtClean="0">
                <a:sym typeface="+mn-ea"/>
              </a:rPr>
              <a:t> stopping</a:t>
            </a:r>
            <a:endParaRPr sz="2000" smtClean="0"/>
          </a:p>
          <a:p>
            <a:pPr algn="l"/>
            <a:r>
              <a:rPr sz="2000" smtClean="0"/>
              <a:t>When it occurs in combination with mucositis and neutropenia, it is often life-threatening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7188" y="0"/>
            <a:ext cx="8229600" cy="1143000"/>
          </a:xfrm>
        </p:spPr>
        <p:txBody>
          <a:bodyPr>
            <a:normAutofit/>
          </a:bodyPr>
          <a:lstStyle/>
          <a:p>
            <a:r>
              <a:rPr sz="2800" b="1" smtClean="0">
                <a:solidFill>
                  <a:schemeClr val="tx1"/>
                </a:solidFill>
              </a:rPr>
              <a:t>Risk factors for diarrhea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571625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sz="2000" smtClean="0"/>
              <a:t>Older age</a:t>
            </a:r>
          </a:p>
          <a:p>
            <a:pPr>
              <a:lnSpc>
                <a:spcPct val="80000"/>
              </a:lnSpc>
            </a:pPr>
            <a:r>
              <a:rPr sz="2000" smtClean="0"/>
              <a:t>Females</a:t>
            </a:r>
          </a:p>
          <a:p>
            <a:pPr>
              <a:lnSpc>
                <a:spcPct val="80000"/>
              </a:lnSpc>
            </a:pPr>
            <a:r>
              <a:rPr sz="2000" smtClean="0"/>
              <a:t>Worse performance status (</a:t>
            </a:r>
            <a:r>
              <a:rPr lang="sr-Latn-RS" sz="2000" smtClean="0"/>
              <a:t>ECOG PS</a:t>
            </a:r>
            <a:r>
              <a:rPr sz="2000" smtClean="0"/>
              <a:t>&gt;2)</a:t>
            </a:r>
          </a:p>
          <a:p>
            <a:pPr>
              <a:lnSpc>
                <a:spcPct val="80000"/>
              </a:lnSpc>
            </a:pPr>
            <a:r>
              <a:rPr sz="2000" smtClean="0"/>
              <a:t>Bowel diseases in the anamnesis</a:t>
            </a:r>
          </a:p>
          <a:p>
            <a:pPr>
              <a:lnSpc>
                <a:spcPct val="80000"/>
              </a:lnSpc>
            </a:pPr>
            <a:r>
              <a:rPr sz="2000" smtClean="0"/>
              <a:t>Tumor in the intestines</a:t>
            </a:r>
          </a:p>
          <a:p>
            <a:pPr>
              <a:lnSpc>
                <a:spcPct val="80000"/>
              </a:lnSpc>
            </a:pPr>
            <a:r>
              <a:rPr sz="2000" smtClean="0"/>
              <a:t>Irinotecan or fluorouracil in therapy</a:t>
            </a:r>
          </a:p>
          <a:p>
            <a:pPr>
              <a:lnSpc>
                <a:spcPct val="80000"/>
              </a:lnSpc>
            </a:pPr>
            <a:r>
              <a:rPr sz="2000" smtClean="0"/>
              <a:t>Weekly </a:t>
            </a:r>
            <a:r>
              <a:rPr lang="sr-Latn-RS" sz="2000" smtClean="0"/>
              <a:t>treatment</a:t>
            </a:r>
            <a:endParaRPr sz="2000" smtClean="0"/>
          </a:p>
          <a:p>
            <a:pPr>
              <a:lnSpc>
                <a:spcPct val="80000"/>
              </a:lnSpc>
            </a:pPr>
            <a:r>
              <a:rPr sz="2000" smtClean="0"/>
              <a:t>Infusion regimens</a:t>
            </a:r>
          </a:p>
          <a:p>
            <a:pPr>
              <a:lnSpc>
                <a:spcPct val="80000"/>
              </a:lnSpc>
            </a:pPr>
            <a:r>
              <a:rPr sz="2000" smtClean="0"/>
              <a:t>Simultaneous application of radi</a:t>
            </a:r>
            <a:r>
              <a:rPr lang="sr-Latn-RS" sz="2000" smtClean="0"/>
              <a:t>o</a:t>
            </a:r>
            <a:r>
              <a:rPr sz="2000" smtClean="0"/>
              <a:t>therapy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RS" sz="2800" b="1" smtClean="0">
                <a:sym typeface="+mn-ea"/>
              </a:rPr>
              <a:t>T</a:t>
            </a:r>
            <a:r>
              <a:rPr sz="2800" b="1" smtClean="0">
                <a:sym typeface="+mn-ea"/>
              </a:rPr>
              <a:t>oxicity intensity</a:t>
            </a:r>
            <a:r>
              <a:rPr lang="sr-Latn-RS" sz="2800" b="1" smtClean="0">
                <a:sym typeface="+mn-ea"/>
              </a:rPr>
              <a:t> </a:t>
            </a:r>
            <a:r>
              <a:rPr lang="sr-Latn-RS" sz="2800" b="1" smtClean="0">
                <a:solidFill>
                  <a:schemeClr val="tx1"/>
                </a:solidFill>
              </a:rPr>
              <a:t>a</a:t>
            </a:r>
            <a:r>
              <a:rPr sz="2800" b="1" smtClean="0">
                <a:solidFill>
                  <a:schemeClr val="tx1"/>
                </a:solidFill>
              </a:rPr>
              <a:t>ssessment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1885" y="1600200"/>
            <a:ext cx="6918960" cy="452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3110" b="1" smtClean="0">
                <a:sym typeface="+mn-ea"/>
              </a:rPr>
              <a:t>O</a:t>
            </a:r>
            <a:r>
              <a:rPr sz="3110" b="1" smtClean="0">
                <a:sym typeface="+mn-ea"/>
              </a:rPr>
              <a:t>ncological treatment</a:t>
            </a:r>
            <a:r>
              <a:rPr sz="3110" b="1" smtClean="0">
                <a:solidFill>
                  <a:schemeClr val="tx1"/>
                </a:solidFill>
              </a:rPr>
              <a:t/>
            </a:r>
            <a:br>
              <a:rPr sz="3110" b="1" smtClean="0">
                <a:solidFill>
                  <a:schemeClr val="tx1"/>
                </a:solidFill>
              </a:rPr>
            </a:br>
            <a:r>
              <a:rPr lang="sr-Latn-RS" sz="3110" b="1" smtClean="0">
                <a:solidFill>
                  <a:schemeClr val="tx1"/>
                </a:solidFill>
              </a:rPr>
              <a:t>c</a:t>
            </a:r>
            <a:r>
              <a:rPr sz="3110" b="1" smtClean="0">
                <a:solidFill>
                  <a:schemeClr val="tx1"/>
                </a:solidFill>
              </a:rPr>
              <a:t>omplications and </a:t>
            </a:r>
            <a:r>
              <a:rPr lang="sr-Latn-RS" sz="3110" b="1" smtClean="0">
                <a:solidFill>
                  <a:schemeClr val="tx1"/>
                </a:solidFill>
              </a:rPr>
              <a:t>adverse</a:t>
            </a:r>
            <a:r>
              <a:rPr sz="3110" b="1" smtClean="0">
                <a:solidFill>
                  <a:schemeClr val="tx1"/>
                </a:solidFill>
              </a:rPr>
              <a:t> effects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16710"/>
            <a:ext cx="8229600" cy="4509770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sz="2000" b="1" u="sng" smtClean="0"/>
              <a:t>Complications and side effects of chemotherapy treatment depend on</a:t>
            </a:r>
            <a:r>
              <a:rPr lang="sr-Latn-RS" sz="2000" b="1" u="sng" smtClean="0"/>
              <a:t>: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/>
              <a:t>type of drugs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/>
              <a:t>doses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/>
              <a:t>administration</a:t>
            </a:r>
            <a:r>
              <a:rPr lang="sr-Latn-RS" sz="2000" smtClean="0"/>
              <a:t> </a:t>
            </a:r>
            <a:r>
              <a:rPr sz="2000" smtClean="0">
                <a:sym typeface="+mn-ea"/>
              </a:rPr>
              <a:t>way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endParaRPr sz="2000" smtClean="0">
              <a:sym typeface="+mn-ea"/>
            </a:endParaRP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sr-Latn-RS" sz="2000" b="1" u="sng" smtClean="0">
                <a:sym typeface="+mn-ea"/>
              </a:rPr>
              <a:t>S</a:t>
            </a:r>
            <a:r>
              <a:rPr sz="2000" b="1" u="sng" smtClean="0">
                <a:sym typeface="+mn-ea"/>
              </a:rPr>
              <a:t>ide effects</a:t>
            </a:r>
            <a:r>
              <a:rPr lang="sr-Latn-RS" sz="2000" b="1" u="sng" smtClean="0">
                <a:sym typeface="+mn-ea"/>
              </a:rPr>
              <a:t> appearance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/>
              <a:t>simultaneously with the application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/>
              <a:t>late </a:t>
            </a:r>
            <a:r>
              <a:rPr lang="sr-Latn-RS" sz="2000" smtClean="0"/>
              <a:t>(months or </a:t>
            </a:r>
            <a:r>
              <a:rPr sz="2000" smtClean="0"/>
              <a:t>years after the treatment</a:t>
            </a:r>
            <a:r>
              <a:rPr lang="sr-Latn-RS" sz="2000" smtClean="0"/>
              <a:t>)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endParaRPr sz="200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/>
              <a:t>There are side effects common to most cytostatics, but also specific, related to a group or an individual cytostatic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4"/>
          <p:cNvSpPr>
            <a:spLocks noChangeArrowheads="1"/>
          </p:cNvSpPr>
          <p:nvPr/>
        </p:nvSpPr>
        <p:spPr bwMode="auto">
          <a:xfrm>
            <a:off x="304800" y="1371600"/>
            <a:ext cx="8534400" cy="3692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sr-Cyrl-C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b="1" u="sng"/>
              <a:t>Bronchospasm</a:t>
            </a:r>
            <a:r>
              <a:t> presence of obstruction in the airways - wheezing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b="1" u="sng"/>
              <a:t>Allergic reactions</a:t>
            </a:r>
            <a:r>
              <a:t>, bronchospasm, accompanied by other allergic manifestations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b="1" u="sng"/>
              <a:t>Infusion reactions</a:t>
            </a:r>
            <a:r>
              <a:t> are hypersensitivity manifestations that occur during the infusion or</a:t>
            </a:r>
            <a:r>
              <a:rPr lang="sr-Latn-RS"/>
              <a:t> </a:t>
            </a:r>
            <a:r>
              <a:t>a few minutes after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b="1" u="sng"/>
              <a:t>I</a:t>
            </a:r>
            <a:r>
              <a:rPr b="1" u="sng"/>
              <a:t>nterstitial pneumonitis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b="1" u="sng"/>
              <a:t>Noncardiogenic pulmonary edema</a:t>
            </a:r>
            <a:r>
              <a:rPr b="1"/>
              <a:t> </a:t>
            </a:r>
            <a:r>
              <a:rPr lang="sr-Latn-RS" b="1"/>
              <a:t>- </a:t>
            </a:r>
            <a:r>
              <a:t>not associated with heart failure</a:t>
            </a:r>
            <a:r>
              <a:rPr lang="sr-Latn-RS"/>
              <a:t>. </a:t>
            </a:r>
            <a:r>
              <a:t>Increased capillary permeability syndrome - non-cardiogenic pulmonary edema followed by diffuse edema and hypovolemia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b="1" u="sng"/>
              <a:t>Acute lung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b="1" u="sng"/>
              <a:t>A</a:t>
            </a:r>
            <a:r>
              <a:rPr b="1" u="sng"/>
              <a:t>cute respiratory distress syndrome</a:t>
            </a:r>
            <a:r>
              <a:rPr lang="sr-Latn-RS"/>
              <a:t> (</a:t>
            </a:r>
            <a:r>
              <a:rPr>
                <a:sym typeface="+mn-ea"/>
              </a:rPr>
              <a:t>ARDS</a:t>
            </a:r>
            <a:r>
              <a:rPr lang="sr-Latn-RS">
                <a:sym typeface="+mn-ea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b="1" u="sng"/>
              <a:t>Eosinophilic pneumonia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b="1" u="sng"/>
              <a:t>Radiation recall pneumonitis</a:t>
            </a:r>
            <a:r>
              <a:rPr lang="sr-Cyrl-CS" dirty="0"/>
              <a:t>			</a:t>
            </a:r>
          </a:p>
        </p:txBody>
      </p:sp>
      <p:sp>
        <p:nvSpPr>
          <p:cNvPr id="156675" name="Rectangle 5"/>
          <p:cNvSpPr>
            <a:spLocks noChangeArrowheads="1"/>
          </p:cNvSpPr>
          <p:nvPr/>
        </p:nvSpPr>
        <p:spPr bwMode="auto">
          <a:xfrm>
            <a:off x="381000" y="304800"/>
            <a:ext cx="837247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Wingdings" panose="05000000000000000000" pitchFamily="2" charset="2"/>
              <a:buNone/>
            </a:pPr>
            <a:r>
              <a:rPr sz="2800" b="1" smtClean="0"/>
              <a:t>Pulmonary toxicity of chemotherapy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sz="2800" b="1" smtClean="0">
                <a:sym typeface="+mn-ea"/>
              </a:rPr>
              <a:t>Pulmonary toxicity of chemotherapy</a:t>
            </a:r>
            <a:endParaRPr lang="sr-Cyrl-CS" sz="2800" b="1" dirty="0" smtClean="0">
              <a:solidFill>
                <a:schemeClr val="tx1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1000" indent="-381000" eaLnBrk="1" hangingPunct="1">
              <a:lnSpc>
                <a:spcPct val="80000"/>
              </a:lnSpc>
              <a:defRPr/>
            </a:pPr>
            <a:r>
              <a:rPr sz="2000" b="1" u="sng" dirty="0" smtClean="0"/>
              <a:t>Bevacizumab</a:t>
            </a:r>
            <a:r>
              <a:rPr sz="2000" dirty="0" smtClean="0"/>
              <a:t> </a:t>
            </a:r>
            <a:r>
              <a:rPr lang="sr-Latn-RS" sz="2000" dirty="0" smtClean="0"/>
              <a:t>- </a:t>
            </a:r>
            <a:r>
              <a:rPr sz="2000" dirty="0" smtClean="0"/>
              <a:t>pulmonary hemorrhage, hemoptysis, pulmonary embolism</a:t>
            </a:r>
          </a:p>
          <a:p>
            <a:pPr marL="381000" indent="-381000" eaLnBrk="1" hangingPunct="1">
              <a:lnSpc>
                <a:spcPct val="80000"/>
              </a:lnSpc>
              <a:defRPr/>
            </a:pPr>
            <a:r>
              <a:rPr sz="2000" b="1" u="sng" dirty="0" smtClean="0"/>
              <a:t>Chlorozotocin</a:t>
            </a:r>
            <a:r>
              <a:rPr sz="2000" dirty="0" smtClean="0"/>
              <a:t> </a:t>
            </a:r>
            <a:r>
              <a:rPr lang="sr-Latn-RS" sz="2000" dirty="0" smtClean="0"/>
              <a:t>- </a:t>
            </a:r>
            <a:r>
              <a:rPr sz="2000" dirty="0" smtClean="0"/>
              <a:t>interstitial pneumonitis</a:t>
            </a:r>
          </a:p>
          <a:p>
            <a:pPr marL="381000" indent="-381000" eaLnBrk="1" hangingPunct="1">
              <a:lnSpc>
                <a:spcPct val="80000"/>
              </a:lnSpc>
              <a:defRPr/>
            </a:pPr>
            <a:r>
              <a:rPr sz="2000" b="1" u="sng" dirty="0" smtClean="0"/>
              <a:t>Erlotinib </a:t>
            </a:r>
            <a:r>
              <a:rPr lang="sr-Latn-RS" sz="2000" b="1" u="sng" dirty="0" smtClean="0"/>
              <a:t>- </a:t>
            </a:r>
            <a:r>
              <a:rPr sz="2000" dirty="0" smtClean="0"/>
              <a:t>acute pneumonitis, ARDS</a:t>
            </a:r>
          </a:p>
          <a:p>
            <a:pPr marL="381000" indent="-381000" eaLnBrk="1" hangingPunct="1">
              <a:lnSpc>
                <a:spcPct val="80000"/>
              </a:lnSpc>
              <a:defRPr/>
            </a:pPr>
            <a:r>
              <a:rPr sz="2000" b="1" u="sng" dirty="0" smtClean="0"/>
              <a:t>Etoposide</a:t>
            </a:r>
            <a:r>
              <a:rPr sz="2000" dirty="0" smtClean="0"/>
              <a:t> </a:t>
            </a:r>
            <a:r>
              <a:rPr lang="sr-Latn-RS" sz="2000" dirty="0" smtClean="0"/>
              <a:t>- </a:t>
            </a:r>
            <a:r>
              <a:rPr sz="2000" dirty="0" smtClean="0"/>
              <a:t>acute pneumonitis, diffuse alveolar damage, bronchospasm</a:t>
            </a:r>
          </a:p>
          <a:p>
            <a:pPr marL="381000" indent="-381000" eaLnBrk="1" hangingPunct="1">
              <a:lnSpc>
                <a:spcPct val="80000"/>
              </a:lnSpc>
              <a:defRPr/>
            </a:pPr>
            <a:r>
              <a:rPr sz="2000" b="1" u="sng" dirty="0" smtClean="0"/>
              <a:t>Gefitinib</a:t>
            </a:r>
            <a:r>
              <a:rPr sz="2000" dirty="0" smtClean="0"/>
              <a:t> </a:t>
            </a:r>
            <a:r>
              <a:rPr lang="sr-Latn-RS" sz="2000" dirty="0" smtClean="0"/>
              <a:t>- </a:t>
            </a:r>
            <a:r>
              <a:rPr sz="2000" dirty="0" smtClean="0"/>
              <a:t>acute pneumonitis, diffuse alveolar damage, diffuse alveolar hemorrhage, pulmonary fibrosis</a:t>
            </a:r>
          </a:p>
          <a:p>
            <a:pPr marL="381000" indent="-381000" eaLnBrk="1" hangingPunct="1">
              <a:lnSpc>
                <a:spcPct val="80000"/>
              </a:lnSpc>
              <a:defRPr/>
            </a:pPr>
            <a:r>
              <a:rPr sz="2000" b="1" u="sng" dirty="0" smtClean="0"/>
              <a:t>Gemcitabine</a:t>
            </a:r>
            <a:r>
              <a:rPr sz="2000" dirty="0" smtClean="0"/>
              <a:t> </a:t>
            </a:r>
            <a:r>
              <a:rPr lang="sr-Latn-RS" sz="2000" dirty="0" smtClean="0"/>
              <a:t>- </a:t>
            </a:r>
            <a:r>
              <a:rPr sz="2000" dirty="0" smtClean="0"/>
              <a:t>diffuse alveolar damage, diffuse alveolar hemorrhage, increased capillary permeability syndrome, pulmonary edema, ARDS, pleural effusion</a:t>
            </a:r>
          </a:p>
          <a:p>
            <a:pPr marL="381000" indent="-381000" eaLnBrk="1" hangingPunct="1">
              <a:lnSpc>
                <a:spcPct val="80000"/>
              </a:lnSpc>
              <a:defRPr/>
            </a:pPr>
            <a:r>
              <a:rPr sz="2000" b="1" u="sng" dirty="0" smtClean="0"/>
              <a:t>Ifosfamide</a:t>
            </a:r>
            <a:r>
              <a:rPr sz="2000" dirty="0" smtClean="0"/>
              <a:t> </a:t>
            </a:r>
            <a:r>
              <a:rPr lang="sr-Latn-RS" sz="2000" dirty="0" smtClean="0"/>
              <a:t>- </a:t>
            </a:r>
            <a:r>
              <a:rPr sz="2000" dirty="0" smtClean="0"/>
              <a:t>interstitial pneumonitis</a:t>
            </a:r>
          </a:p>
          <a:p>
            <a:pPr marL="381000" indent="-381000" eaLnBrk="1" hangingPunct="1">
              <a:lnSpc>
                <a:spcPct val="80000"/>
              </a:lnSpc>
              <a:defRPr/>
            </a:pPr>
            <a:r>
              <a:rPr sz="2000" b="1" u="sng" dirty="0" smtClean="0"/>
              <a:t>Imatinib</a:t>
            </a:r>
            <a:r>
              <a:rPr sz="2000" dirty="0" smtClean="0"/>
              <a:t> </a:t>
            </a:r>
            <a:r>
              <a:rPr lang="sr-Latn-RS" sz="2000" dirty="0" smtClean="0"/>
              <a:t>- </a:t>
            </a:r>
            <a:r>
              <a:rPr sz="2000" dirty="0" smtClean="0"/>
              <a:t>acute pneumonitis, pulmonary edema, pleural effusion</a:t>
            </a:r>
          </a:p>
          <a:p>
            <a:pPr marL="381000" indent="-381000" eaLnBrk="1" hangingPunct="1">
              <a:lnSpc>
                <a:spcPct val="80000"/>
              </a:lnSpc>
              <a:defRPr/>
            </a:pPr>
            <a:r>
              <a:rPr sz="2000" b="1" u="sng" dirty="0" smtClean="0"/>
              <a:t>Irinotecan</a:t>
            </a:r>
            <a:r>
              <a:rPr sz="2000" dirty="0" smtClean="0"/>
              <a:t> </a:t>
            </a:r>
            <a:r>
              <a:rPr lang="sr-Latn-RS" sz="2000" dirty="0" smtClean="0"/>
              <a:t>- </a:t>
            </a:r>
            <a:r>
              <a:rPr sz="2000" dirty="0" smtClean="0"/>
              <a:t>pneumonitis, lung failure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sz="2800" b="1" smtClean="0">
                <a:sym typeface="+mn-ea"/>
              </a:rPr>
              <a:t>Pulmonary toxicity of chemotherapy</a:t>
            </a:r>
            <a:endParaRPr lang="sr-Cyrl-CS" sz="2800" dirty="0" smtClean="0">
              <a:solidFill>
                <a:schemeClr val="tx1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sz="2000" b="1" u="sng" smtClean="0"/>
              <a:t>Oxaliplatin</a:t>
            </a:r>
            <a:r>
              <a:rPr sz="2000" smtClean="0"/>
              <a:t> </a:t>
            </a:r>
            <a:r>
              <a:rPr lang="sr-Latn-RS" sz="2000" smtClean="0"/>
              <a:t>- </a:t>
            </a:r>
            <a:r>
              <a:rPr sz="2000" smtClean="0"/>
              <a:t>pulmonary fibrosis, pulmonary insufficiency, eosinophilic pneumonia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sz="2000" b="1" u="sng" smtClean="0"/>
              <a:t>Mitoxantrone</a:t>
            </a:r>
            <a:r>
              <a:rPr sz="2000" smtClean="0"/>
              <a:t> </a:t>
            </a:r>
            <a:r>
              <a:rPr lang="sr-Latn-RS" sz="2000" smtClean="0"/>
              <a:t>- </a:t>
            </a:r>
            <a:r>
              <a:rPr sz="2000" smtClean="0"/>
              <a:t>acute pneumonitis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sz="2000" b="1" u="sng" smtClean="0"/>
              <a:t>Piritrexim</a:t>
            </a:r>
            <a:r>
              <a:rPr sz="2000" smtClean="0"/>
              <a:t> </a:t>
            </a:r>
            <a:r>
              <a:rPr lang="sr-Latn-RS" sz="2000" smtClean="0"/>
              <a:t>- </a:t>
            </a:r>
            <a:r>
              <a:rPr sz="2000" smtClean="0"/>
              <a:t>acute pneumonitis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sz="2000" b="1" u="sng" smtClean="0"/>
              <a:t>Taxanes</a:t>
            </a:r>
            <a:r>
              <a:rPr sz="2000" b="1" smtClean="0"/>
              <a:t> </a:t>
            </a:r>
            <a:r>
              <a:rPr lang="sr-Latn-RS" sz="2000" smtClean="0"/>
              <a:t>-</a:t>
            </a:r>
            <a:r>
              <a:rPr lang="sr-Latn-RS" sz="2000" b="1" smtClean="0"/>
              <a:t> </a:t>
            </a:r>
            <a:r>
              <a:rPr sz="2000" smtClean="0"/>
              <a:t>acute pneumonitis, pleural effusion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sz="2000" b="1" u="sng" smtClean="0"/>
              <a:t>Temozolomide</a:t>
            </a:r>
            <a:r>
              <a:rPr sz="2000" b="1" smtClean="0"/>
              <a:t> </a:t>
            </a:r>
            <a:r>
              <a:rPr lang="sr-Latn-RS" sz="2000" b="1" smtClean="0"/>
              <a:t>- </a:t>
            </a:r>
            <a:r>
              <a:rPr sz="2000" smtClean="0"/>
              <a:t>acute pneumonitis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sz="2000" b="1" u="sng" smtClean="0"/>
              <a:t>Thalidomide</a:t>
            </a:r>
            <a:r>
              <a:rPr sz="2000" smtClean="0"/>
              <a:t> </a:t>
            </a:r>
            <a:r>
              <a:rPr lang="sr-Latn-RS" sz="2000" smtClean="0"/>
              <a:t>- </a:t>
            </a:r>
            <a:r>
              <a:rPr sz="2000" smtClean="0"/>
              <a:t>acute pneumonitis, pleural effusion, pulmonary embolism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sz="2000" b="1" u="sng" smtClean="0"/>
              <a:t>Topotecan</a:t>
            </a:r>
            <a:r>
              <a:rPr sz="2000" smtClean="0"/>
              <a:t> </a:t>
            </a:r>
            <a:r>
              <a:rPr lang="sr-Latn-RS" sz="2000" smtClean="0"/>
              <a:t>- </a:t>
            </a:r>
            <a:r>
              <a:rPr sz="2000" smtClean="0"/>
              <a:t>bronchiolitis, pneumonia with consequent fibrosis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sz="2000" b="1" u="sng" smtClean="0"/>
              <a:t>Trastuzumab</a:t>
            </a:r>
            <a:r>
              <a:rPr sz="2000" smtClean="0"/>
              <a:t> </a:t>
            </a:r>
            <a:r>
              <a:rPr lang="sr-Latn-RS" sz="2000" smtClean="0"/>
              <a:t>- </a:t>
            </a:r>
            <a:r>
              <a:rPr sz="2000" smtClean="0"/>
              <a:t>acute pneumonitis, acute lung injury, pneumonia with consequent fibrosis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altLang="sr-Cyrl-CS" sz="2800" b="1" dirty="0" smtClean="0">
                <a:sym typeface="+mn-ea"/>
              </a:rPr>
              <a:t>C</a:t>
            </a:r>
            <a:r>
              <a:rPr lang="sr-Cyrl-CS" sz="2800" b="1" dirty="0" smtClean="0">
                <a:sym typeface="+mn-ea"/>
              </a:rPr>
              <a:t>hemotherapy</a:t>
            </a:r>
            <a:r>
              <a:rPr lang="sr-Latn-RS" altLang="sr-Cyrl-CS" sz="2800" b="1" dirty="0" smtClean="0">
                <a:sym typeface="+mn-ea"/>
              </a:rPr>
              <a:t> c</a:t>
            </a:r>
            <a:r>
              <a:rPr lang="sr-Cyrl-CS" sz="2800" b="1" dirty="0" smtClean="0">
                <a:solidFill>
                  <a:schemeClr val="tx1"/>
                </a:solidFill>
              </a:rPr>
              <a:t>ardiotoxicity 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sz="2000" smtClean="0"/>
              <a:t>Damage to the heart muscle by toxins</a:t>
            </a:r>
            <a:r>
              <a:rPr lang="sr-Latn-RS" sz="2000" smtClean="0"/>
              <a:t> </a:t>
            </a:r>
            <a:r>
              <a:rPr sz="2000" smtClean="0"/>
              <a:t>represents cardiotoxicity</a:t>
            </a:r>
          </a:p>
          <a:p>
            <a:endParaRPr sz="2000" smtClean="0"/>
          </a:p>
          <a:p>
            <a:pPr marL="0" indent="0">
              <a:buNone/>
            </a:pPr>
            <a:r>
              <a:rPr sz="2000" b="1" u="sng" smtClean="0"/>
              <a:t>Characterized by</a:t>
            </a:r>
            <a:r>
              <a:rPr lang="sr-Latn-RS" sz="2000" b="1" u="sng" smtClean="0"/>
              <a:t>:</a:t>
            </a:r>
            <a:endParaRPr sz="2000" b="1" u="sng" smtClean="0"/>
          </a:p>
          <a:p>
            <a:r>
              <a:rPr sz="2000" smtClean="0"/>
              <a:t>Rhythm disorders</a:t>
            </a:r>
          </a:p>
          <a:p>
            <a:r>
              <a:rPr sz="2000" smtClean="0"/>
              <a:t>Heart failure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sz="2800" b="1" smtClean="0"/>
              <a:t>Cardiotoxic cytostatics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Doxorubicin (Adriamycin)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Epirubicin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Idarubicin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Cyclophosphamide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Fluorouracil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Mitoxantrone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Paclitaxel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Tyrosine kinase inhibitors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Monoclonal antibodies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7188" y="0"/>
            <a:ext cx="8229600" cy="1143000"/>
          </a:xfrm>
        </p:spPr>
        <p:txBody>
          <a:bodyPr>
            <a:normAutofit/>
          </a:bodyPr>
          <a:lstStyle/>
          <a:p>
            <a:r>
              <a:rPr lang="sr-Latn-RS" altLang="sr-Cyrl-CS" sz="2800" b="1" dirty="0" smtClean="0">
                <a:sym typeface="+mn-ea"/>
              </a:rPr>
              <a:t>C</a:t>
            </a:r>
            <a:r>
              <a:rPr lang="sr-Cyrl-CS" sz="2800" b="1" dirty="0" smtClean="0">
                <a:sym typeface="+mn-ea"/>
              </a:rPr>
              <a:t>hemotherapy</a:t>
            </a:r>
            <a:r>
              <a:rPr lang="sr-Latn-RS" altLang="sr-Cyrl-CS" sz="2800" b="1" dirty="0" smtClean="0">
                <a:sym typeface="+mn-ea"/>
              </a:rPr>
              <a:t> c</a:t>
            </a:r>
            <a:r>
              <a:rPr lang="sr-Cyrl-CS" sz="2800" b="1" dirty="0" smtClean="0">
                <a:sym typeface="+mn-ea"/>
              </a:rPr>
              <a:t>ardiotoxicity</a:t>
            </a:r>
            <a:r>
              <a:rPr lang="sr-Cyrl-CS" sz="4000" b="1" dirty="0" smtClean="0">
                <a:sym typeface="+mn-ea"/>
              </a:rPr>
              <a:t> </a:t>
            </a:r>
            <a:endParaRPr lang="sr-Cyrl-CS" sz="4000" dirty="0" smtClean="0"/>
          </a:p>
        </p:txBody>
      </p:sp>
      <p:sp>
        <p:nvSpPr>
          <p:cNvPr id="16281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42875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sz="2000" smtClean="0"/>
              <a:t>It occurs most often within a year of treatment, but it can also occur after several years</a:t>
            </a:r>
          </a:p>
          <a:p>
            <a:pPr>
              <a:lnSpc>
                <a:spcPct val="90000"/>
              </a:lnSpc>
            </a:pPr>
            <a:r>
              <a:rPr sz="2000" smtClean="0"/>
              <a:t>Recent research shows that subclinical decline in heart muscle efficiency (by more than 10%) occurs in 10-50% of patients treated with anthracyclines</a:t>
            </a:r>
          </a:p>
          <a:p>
            <a:pPr>
              <a:lnSpc>
                <a:spcPct val="90000"/>
              </a:lnSpc>
            </a:pPr>
            <a:r>
              <a:rPr sz="2000" smtClean="0"/>
              <a:t>Heart failure occurs in about 2% of patients treated with anthracyclines</a:t>
            </a:r>
          </a:p>
          <a:p>
            <a:pPr>
              <a:lnSpc>
                <a:spcPct val="90000"/>
              </a:lnSpc>
            </a:pPr>
            <a:r>
              <a:rPr sz="2000" smtClean="0"/>
              <a:t>The prognosis of heart failure caused by cytostatics is significantly worse than heart failure of other etiology (it is resistant to treatment)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095785" cy="1143000"/>
          </a:xfrm>
        </p:spPr>
        <p:txBody>
          <a:bodyPr/>
          <a:lstStyle/>
          <a:p>
            <a:pPr algn="ctr"/>
            <a:r>
              <a:rPr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Toxicity of immunotherapy</a:t>
            </a:r>
            <a:r>
              <a:rPr lang="sr-Latn-RS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8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irAE</a:t>
            </a:r>
            <a:r>
              <a:rPr lang="en-GB" sz="2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752600"/>
            <a:ext cx="8229600" cy="374806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1800" smtClean="0"/>
              <a:t>Rash and other skin changes</a:t>
            </a:r>
          </a:p>
          <a:p>
            <a:r>
              <a:rPr sz="1800" smtClean="0"/>
              <a:t>Diarrhea and colitis</a:t>
            </a:r>
          </a:p>
          <a:p>
            <a:r>
              <a:rPr sz="1800" smtClean="0"/>
              <a:t>Endocrinopathies</a:t>
            </a:r>
          </a:p>
          <a:p>
            <a:r>
              <a:rPr sz="1800" smtClean="0"/>
              <a:t>Hepatitis</a:t>
            </a:r>
          </a:p>
          <a:p>
            <a:r>
              <a:rPr sz="1800" smtClean="0"/>
              <a:t>Pneumonitis</a:t>
            </a:r>
          </a:p>
          <a:p>
            <a:r>
              <a:rPr sz="1800" smtClean="0"/>
              <a:t>Nephritis / renal dysfunction</a:t>
            </a:r>
          </a:p>
          <a:p>
            <a:pPr marL="0" indent="0">
              <a:buNone/>
            </a:pPr>
            <a:endParaRPr lang="sr-Latn-RS" sz="1800" smtClean="0"/>
          </a:p>
          <a:p>
            <a:pPr marL="0" indent="0">
              <a:buNone/>
            </a:pPr>
            <a:r>
              <a:rPr lang="sr-Latn-RS" sz="1800" b="1" u="sng" smtClean="0"/>
              <a:t>Treatment: </a:t>
            </a:r>
            <a:endParaRPr sz="1800" b="1" u="sng" smtClean="0"/>
          </a:p>
          <a:p>
            <a:r>
              <a:rPr sz="1800" smtClean="0"/>
              <a:t>Corticosteroids are the mainstay of treatment</a:t>
            </a:r>
          </a:p>
          <a:p>
            <a:r>
              <a:rPr sz="1800" smtClean="0"/>
              <a:t>Most toxic effects can be resolved, but endocrinopathies tend to result in lifelong treatment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Toxicities of Checkpoint Inhibition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81295" cy="4526280"/>
          </a:xfrm>
          <a:ln>
            <a:solidFill>
              <a:srgbClr val="00B0F0"/>
            </a:solidFill>
          </a:ln>
        </p:spPr>
        <p:txBody>
          <a:bodyPr>
            <a:normAutofit lnSpcReduction="2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Choose an organ or body system, and add “itis”</a:t>
            </a: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lvl="1" algn="just"/>
            <a:r>
              <a:rPr lang="en-US" sz="2000" dirty="0">
                <a:solidFill>
                  <a:schemeClr val="tx1"/>
                </a:solidFill>
              </a:rPr>
              <a:t>Encephalitis, </a:t>
            </a:r>
            <a:r>
              <a:rPr lang="en-US" sz="2000" dirty="0" err="1">
                <a:solidFill>
                  <a:schemeClr val="tx1"/>
                </a:solidFill>
              </a:rPr>
              <a:t>hypophysitis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ophthalmitis</a:t>
            </a:r>
            <a:r>
              <a:rPr lang="en-US" sz="2000" dirty="0">
                <a:solidFill>
                  <a:schemeClr val="tx1"/>
                </a:solidFill>
              </a:rPr>
              <a:t>, thyroiditis, myocarditis, pneumonitis, hepatitis, pancreatitis, colitis, nephritis, arthritis, myositis, neuritis, dermatitis</a:t>
            </a:r>
          </a:p>
          <a:p>
            <a:pPr lvl="1" algn="just"/>
            <a:r>
              <a:rPr lang="en-US" sz="2000" dirty="0">
                <a:solidFill>
                  <a:schemeClr val="tx1"/>
                </a:solidFill>
              </a:rPr>
              <a:t>Others are infusion reactions, fatigue, and adrenal insufficiency</a:t>
            </a:r>
          </a:p>
          <a:p>
            <a:pPr marL="457200" lvl="1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b="1" u="sng" dirty="0">
                <a:solidFill>
                  <a:schemeClr val="tx1"/>
                </a:solidFill>
              </a:rPr>
              <a:t>These toxicities are NOT like our usual chemotherapy issues</a:t>
            </a:r>
          </a:p>
          <a:p>
            <a:pPr lvl="1"/>
            <a:endParaRPr lang="en-US" sz="2000" b="1" u="sng" dirty="0">
              <a:solidFill>
                <a:schemeClr val="tx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371600"/>
            <a:ext cx="240030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14400"/>
            <a:ext cx="6670040" cy="481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110" b="1" smtClean="0">
                <a:sym typeface="+mn-ea"/>
              </a:rPr>
              <a:t>O</a:t>
            </a:r>
            <a:r>
              <a:rPr sz="3110" b="1" smtClean="0">
                <a:sym typeface="+mn-ea"/>
              </a:rPr>
              <a:t>ncological treatment</a:t>
            </a:r>
            <a:br>
              <a:rPr sz="3110" b="1" smtClean="0">
                <a:sym typeface="+mn-ea"/>
              </a:rPr>
            </a:br>
            <a:r>
              <a:rPr lang="sr-Latn-RS" sz="3110" b="1" smtClean="0">
                <a:sym typeface="+mn-ea"/>
              </a:rPr>
              <a:t>c</a:t>
            </a:r>
            <a:r>
              <a:rPr sz="3110" b="1" smtClean="0">
                <a:sym typeface="+mn-ea"/>
              </a:rPr>
              <a:t>omplications and </a:t>
            </a:r>
            <a:r>
              <a:rPr lang="sr-Latn-RS" sz="3110" b="1" smtClean="0">
                <a:sym typeface="+mn-ea"/>
              </a:rPr>
              <a:t>adverse</a:t>
            </a:r>
            <a:r>
              <a:rPr sz="3110" b="1" smtClean="0">
                <a:sym typeface="+mn-ea"/>
              </a:rPr>
              <a:t> effects</a:t>
            </a:r>
            <a:endParaRPr lang="sr-Cyrl-CS" sz="3110" dirty="0" smtClean="0">
              <a:solidFill>
                <a:schemeClr val="tx1"/>
              </a:solidFill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779270"/>
            <a:ext cx="8296275" cy="434721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sz="2000" smtClean="0"/>
              <a:t>Side effects and complications of oncological treatment are increasingly common in the structure of morbidity</a:t>
            </a:r>
          </a:p>
          <a:p>
            <a:pPr>
              <a:lnSpc>
                <a:spcPct val="90000"/>
              </a:lnSpc>
            </a:pPr>
            <a:r>
              <a:rPr sz="2000" smtClean="0"/>
              <a:t>The reporting time is extended to several years after the end of the treatment, </a:t>
            </a:r>
            <a:r>
              <a:rPr lang="sr-Latn-RS" sz="2000" smtClean="0"/>
              <a:t>that conditions couse</a:t>
            </a:r>
            <a:r>
              <a:rPr sz="2000" smtClean="0"/>
              <a:t> misinterpret</a:t>
            </a:r>
            <a:r>
              <a:rPr lang="sr-Latn-RS" sz="2000" smtClean="0"/>
              <a:t>ation or not diagnosing</a:t>
            </a:r>
          </a:p>
          <a:p>
            <a:pPr>
              <a:lnSpc>
                <a:spcPct val="90000"/>
              </a:lnSpc>
            </a:pPr>
            <a:r>
              <a:rPr sz="2000" smtClean="0"/>
              <a:t>Potentially cause of the appearance of secondary malignancies (hematological usually in a period of two to ten years, and solid tumors in a period of up to thirty years after the end of treatment)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1660" y="304800"/>
            <a:ext cx="6454140" cy="522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4130" y="914400"/>
            <a:ext cx="6555740" cy="498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12240" y="762000"/>
            <a:ext cx="6320155" cy="5095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990600"/>
            <a:ext cx="6511925" cy="458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90600"/>
            <a:ext cx="6564630" cy="492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762000"/>
            <a:ext cx="6819900" cy="513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762000"/>
            <a:ext cx="6237605" cy="495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762000"/>
            <a:ext cx="6316980" cy="507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90600"/>
            <a:ext cx="6019165" cy="454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76095" y="838200"/>
            <a:ext cx="6282690" cy="485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3110" b="1" smtClean="0">
                <a:sym typeface="+mn-ea"/>
              </a:rPr>
              <a:t>O</a:t>
            </a:r>
            <a:r>
              <a:rPr sz="3110" b="1" smtClean="0">
                <a:sym typeface="+mn-ea"/>
              </a:rPr>
              <a:t>ncological treatment</a:t>
            </a:r>
            <a:br>
              <a:rPr sz="3110" b="1" smtClean="0">
                <a:sym typeface="+mn-ea"/>
              </a:rPr>
            </a:br>
            <a:r>
              <a:rPr lang="sr-Latn-RS" sz="3110" b="1" smtClean="0">
                <a:sym typeface="+mn-ea"/>
              </a:rPr>
              <a:t>c</a:t>
            </a:r>
            <a:r>
              <a:rPr sz="3110" b="1" smtClean="0">
                <a:sym typeface="+mn-ea"/>
              </a:rPr>
              <a:t>omplications and </a:t>
            </a:r>
            <a:r>
              <a:rPr lang="sr-Latn-RS" sz="3110" b="1" smtClean="0">
                <a:sym typeface="+mn-ea"/>
              </a:rPr>
              <a:t>adverse</a:t>
            </a:r>
            <a:r>
              <a:rPr sz="3110" b="1" smtClean="0">
                <a:sym typeface="+mn-ea"/>
              </a:rPr>
              <a:t> effects</a:t>
            </a:r>
            <a:endParaRPr lang="sr-Cyrl-CS" sz="3110" dirty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sr-Latn-RS" sz="2000" b="1" u="sng" smtClean="0"/>
              <a:t>L</a:t>
            </a:r>
            <a:r>
              <a:rPr sz="2000" b="1" u="sng" smtClean="0"/>
              <a:t>ocal</a:t>
            </a:r>
            <a:r>
              <a:rPr lang="sr-Latn-RS" sz="2000" b="1" u="sng" smtClean="0"/>
              <a:t> (</a:t>
            </a:r>
            <a:r>
              <a:rPr sz="2000" b="1" u="sng" smtClean="0"/>
              <a:t>related to one organ or organ system</a:t>
            </a:r>
            <a:r>
              <a:rPr lang="sr-Latn-RS" sz="2000" b="1" u="sng" smtClean="0"/>
              <a:t>)</a:t>
            </a:r>
            <a:r>
              <a:rPr sz="2000" b="1" u="sng" smtClean="0"/>
              <a:t>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>
                <a:sym typeface="+mn-ea"/>
              </a:rPr>
              <a:t>pain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>
                <a:sym typeface="+mn-ea"/>
              </a:rPr>
              <a:t>redness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>
                <a:sym typeface="+mn-ea"/>
              </a:rPr>
              <a:t>phlebitis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>
                <a:sym typeface="+mn-ea"/>
              </a:rPr>
              <a:t>tissue necrosis</a:t>
            </a:r>
            <a:endParaRPr sz="2000" smtClean="0"/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sr-Latn-RS" sz="2000" b="1" u="sng" smtClean="0"/>
              <a:t>S</a:t>
            </a:r>
            <a:r>
              <a:rPr sz="2000" b="1" u="sng" smtClean="0"/>
              <a:t>ystemic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/>
              <a:t>Infusion reactions (most often when using monoclonal antibodies)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/>
              <a:t>fever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/>
              <a:t>febrility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/>
              <a:t>pain</a:t>
            </a:r>
            <a:r>
              <a:rPr lang="sr-Latn-RS" sz="2000" smtClean="0"/>
              <a:t> 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sr-Latn-RS" sz="2000" smtClean="0"/>
              <a:t>obstruction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sz="2000" smtClean="0"/>
              <a:t>hypotension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sr-Latn-RS" sz="2000" smtClean="0"/>
              <a:t>a</a:t>
            </a:r>
            <a:r>
              <a:rPr sz="2000" smtClean="0"/>
              <a:t>llergic reacti</a:t>
            </a:r>
            <a:r>
              <a:rPr lang="sr-Latn-RS" sz="2000" smtClean="0"/>
              <a:t>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762000"/>
            <a:ext cx="6275070" cy="4881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635" y="685800"/>
            <a:ext cx="6857365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886460"/>
            <a:ext cx="6787515" cy="508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762000"/>
            <a:ext cx="6728460" cy="521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762000"/>
            <a:ext cx="6669405" cy="5294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609600"/>
            <a:ext cx="6913245" cy="5447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4290" y="533400"/>
            <a:ext cx="917829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838200"/>
            <a:ext cx="6918960" cy="483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838200"/>
            <a:ext cx="704913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z="2800" b="1" smtClean="0">
                <a:solidFill>
                  <a:schemeClr val="tx1"/>
                </a:solidFill>
              </a:rPr>
              <a:t>Nausea and vomiting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357313"/>
            <a:ext cx="8229600" cy="4525962"/>
          </a:xfrm>
        </p:spPr>
        <p:txBody>
          <a:bodyPr>
            <a:normAutofit/>
          </a:bodyPr>
          <a:lstStyle/>
          <a:p>
            <a:r>
              <a:rPr sz="2000" smtClean="0"/>
              <a:t>The most common side effect</a:t>
            </a:r>
          </a:p>
          <a:p>
            <a:r>
              <a:rPr sz="2000" smtClean="0"/>
              <a:t>It rarely seriously endangers health, but greatly compromises the quality of life and is often the reason for giving up treatment</a:t>
            </a:r>
          </a:p>
          <a:p>
            <a:pPr marL="0" indent="0">
              <a:buNone/>
            </a:pPr>
            <a:endParaRPr sz="2000" smtClean="0"/>
          </a:p>
          <a:p>
            <a:pPr marL="0" indent="0">
              <a:buNone/>
            </a:pPr>
            <a:r>
              <a:rPr sz="2000" b="1" u="sng" smtClean="0"/>
              <a:t>According to the appearance</a:t>
            </a:r>
            <a:r>
              <a:rPr lang="sr-Latn-RS" sz="2000" b="1" u="sng" smtClean="0"/>
              <a:t> </a:t>
            </a:r>
            <a:r>
              <a:rPr sz="2000" b="1" u="sng" smtClean="0">
                <a:sym typeface="+mn-ea"/>
              </a:rPr>
              <a:t>time</a:t>
            </a:r>
            <a:r>
              <a:rPr lang="sr-Latn-RS" sz="2000" b="1" u="sng" smtClean="0"/>
              <a:t>: </a:t>
            </a:r>
            <a:r>
              <a:rPr sz="2000" b="1" u="sng" smtClean="0"/>
              <a:t> </a:t>
            </a:r>
          </a:p>
          <a:p>
            <a:r>
              <a:rPr sz="2000" smtClean="0"/>
              <a:t>anticipatory emesis (before the start of treatment)</a:t>
            </a:r>
          </a:p>
          <a:p>
            <a:r>
              <a:rPr sz="2000" smtClean="0"/>
              <a:t>acute emesis (within 24 hours from the start of treatment) </a:t>
            </a:r>
          </a:p>
          <a:p>
            <a:r>
              <a:rPr sz="2000" smtClean="0"/>
              <a:t>delayed emesis (1-5 days after the start of treatment)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4741"/>
          <a:stretch>
            <a:fillRect/>
          </a:stretch>
        </p:blipFill>
        <p:spPr bwMode="auto">
          <a:xfrm>
            <a:off x="914400" y="873125"/>
            <a:ext cx="772668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685800"/>
            <a:ext cx="7468870" cy="5601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/>
          </a:bodyPr>
          <a:lstStyle/>
          <a:p>
            <a:pPr algn="ctr"/>
            <a:r>
              <a:rPr lang="sr-Latn-RS" sz="2800" b="1" dirty="0" smtClean="0">
                <a:solidFill>
                  <a:schemeClr val="tx1"/>
                </a:solidFill>
              </a:rPr>
              <a:t>Treatment </a:t>
            </a:r>
            <a:r>
              <a:rPr lang="en-GB" sz="2800" b="1" dirty="0" err="1" smtClean="0">
                <a:solidFill>
                  <a:schemeClr val="tx1"/>
                </a:solidFill>
              </a:rPr>
              <a:t>irAE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2220" smtClean="0"/>
              <a:t>The patient should receive and carry a card with information about the medicine he is receiving, so that he can show it to the doctor if necessary</a:t>
            </a:r>
          </a:p>
          <a:p>
            <a:pPr marL="0" indent="0">
              <a:buNone/>
            </a:pPr>
            <a:endParaRPr sz="2220" smtClean="0"/>
          </a:p>
          <a:p>
            <a:r>
              <a:rPr sz="2220" b="1" u="sng" smtClean="0"/>
              <a:t>Grade 1/2 (mild to moderate toxicity)</a:t>
            </a:r>
            <a:r>
              <a:rPr sz="2220" smtClean="0"/>
              <a:t>: withhold drug until toxicity returns to grade 1. Oral corticosteroids may be started if symptoms do not improve after seven days</a:t>
            </a:r>
          </a:p>
          <a:p>
            <a:r>
              <a:rPr sz="2220" b="1" u="sng" smtClean="0"/>
              <a:t>Grade 3/4 (severe or life-threatening toxicities)</a:t>
            </a:r>
            <a:r>
              <a:rPr sz="2220" smtClean="0"/>
              <a:t>: permanently stop the drug, give high doses of corticosteroids. When symptoms are grade 1 or lower, begin tapering corticosteroids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2800" b="1" smtClean="0">
                <a:sym typeface="+mn-ea"/>
              </a:rPr>
              <a:t>O</a:t>
            </a:r>
            <a:r>
              <a:rPr sz="2800" b="1" smtClean="0">
                <a:sym typeface="+mn-ea"/>
              </a:rPr>
              <a:t>ncological treatment</a:t>
            </a:r>
            <a:br>
              <a:rPr sz="2800" b="1" smtClean="0">
                <a:sym typeface="+mn-ea"/>
              </a:rPr>
            </a:br>
            <a:r>
              <a:rPr lang="sr-Latn-RS" sz="2800" b="1" smtClean="0">
                <a:sym typeface="+mn-ea"/>
              </a:rPr>
              <a:t>c</a:t>
            </a:r>
            <a:r>
              <a:rPr sz="2800" b="1" smtClean="0">
                <a:sym typeface="+mn-ea"/>
              </a:rPr>
              <a:t>omplications and </a:t>
            </a:r>
            <a:r>
              <a:rPr lang="sr-Latn-RS" sz="2800" b="1" smtClean="0">
                <a:sym typeface="+mn-ea"/>
              </a:rPr>
              <a:t>adverse</a:t>
            </a:r>
            <a:r>
              <a:rPr sz="2800" b="1" smtClean="0">
                <a:sym typeface="+mn-ea"/>
              </a:rPr>
              <a:t> effects</a:t>
            </a:r>
            <a:endParaRPr lang="sr-Cyrl-CS" sz="2800" dirty="0">
              <a:solidFill>
                <a:schemeClr val="tx1"/>
              </a:solidFill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2514600"/>
            <a:ext cx="3905250" cy="3657600"/>
          </a:xfrm>
          <a:ln>
            <a:solidFill>
              <a:srgbClr val="0070C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000" b="1" u="sng" dirty="0" err="1" smtClean="0">
                <a:solidFill>
                  <a:schemeClr val="tx1"/>
                </a:solidFill>
              </a:rPr>
              <a:t>Mitigating factors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US" sz="2000" dirty="0" err="1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chemeClr val="tx1"/>
                </a:solidFill>
              </a:rPr>
              <a:t>Male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chemeClr val="tx1"/>
                </a:solidFill>
              </a:rPr>
              <a:t>Age &gt;50 years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chemeClr val="tx1"/>
                </a:solidFill>
              </a:rPr>
              <a:t>Previous alcohol abuse</a:t>
            </a:r>
          </a:p>
          <a:p>
            <a:pPr fontAlgn="auto">
              <a:spcAft>
                <a:spcPts val="0"/>
              </a:spcAft>
              <a:defRPr/>
            </a:pPr>
            <a:r>
              <a:rPr lang="sr-Latn-RS" altLang="en-US" sz="2000" dirty="0" err="1" smtClean="0">
                <a:solidFill>
                  <a:schemeClr val="tx1"/>
                </a:solidFill>
              </a:rPr>
              <a:t>P</a:t>
            </a:r>
            <a:r>
              <a:rPr lang="en-US" sz="2000" dirty="0" err="1" smtClean="0">
                <a:solidFill>
                  <a:schemeClr val="tx1"/>
                </a:solidFill>
              </a:rPr>
              <a:t>rior </a:t>
            </a:r>
            <a:r>
              <a:rPr lang="en-US" sz="2000" dirty="0" err="1" smtClean="0">
                <a:sym typeface="+mn-ea"/>
              </a:rPr>
              <a:t>cytostatics</a:t>
            </a:r>
            <a:r>
              <a:rPr lang="sr-Latn-RS" altLang="en-US" sz="2000" dirty="0" err="1" smtClean="0">
                <a:sym typeface="+mn-ea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treatment with</a:t>
            </a:r>
            <a:r>
              <a:rPr lang="sr-Latn-RS" sz="2000" dirty="0" err="1" smtClean="0">
                <a:solidFill>
                  <a:schemeClr val="tx1"/>
                </a:solidFill>
              </a:rPr>
              <a:t>out</a:t>
            </a:r>
            <a:r>
              <a:rPr lang="en-US" sz="2000" dirty="0" err="1" smtClean="0">
                <a:solidFill>
                  <a:schemeClr val="tx1"/>
                </a:solidFill>
              </a:rPr>
              <a:t> nausea</a:t>
            </a:r>
          </a:p>
        </p:txBody>
      </p:sp>
      <p:sp>
        <p:nvSpPr>
          <p:cNvPr id="142340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1752600" y="1600200"/>
            <a:ext cx="5961380" cy="814070"/>
          </a:xfr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>
            <a:normAutofit lnSpcReduction="20000"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sr-Latn-RS" sz="2400" smtClean="0"/>
              <a:t>E</a:t>
            </a:r>
            <a:r>
              <a:rPr sz="2400" smtClean="0"/>
              <a:t>mesis </a:t>
            </a:r>
            <a:r>
              <a:rPr lang="sr-Latn-RS" sz="2400" smtClean="0"/>
              <a:t>         </a:t>
            </a:r>
            <a:r>
              <a:rPr sz="2400" smtClean="0"/>
              <a:t> cytostatic drugs </a:t>
            </a:r>
          </a:p>
          <a:p>
            <a:pPr>
              <a:buFont typeface="Wingdings" panose="05000000000000000000" pitchFamily="2" charset="2"/>
              <a:buNone/>
            </a:pPr>
            <a:r>
              <a:rPr sz="2400" smtClean="0"/>
              <a:t> </a:t>
            </a:r>
            <a:r>
              <a:rPr lang="sr-Latn-RS" sz="2400" smtClean="0"/>
              <a:t>                       individual </a:t>
            </a:r>
            <a:r>
              <a:rPr sz="2400" smtClean="0">
                <a:sym typeface="+mn-ea"/>
              </a:rPr>
              <a:t>patient</a:t>
            </a:r>
            <a:r>
              <a:rPr lang="sr-Latn-RS" sz="2400" smtClean="0">
                <a:sym typeface="+mn-ea"/>
              </a:rPr>
              <a:t> </a:t>
            </a:r>
            <a:r>
              <a:rPr lang="sr-Latn-RS" sz="2400" smtClean="0"/>
              <a:t>characteristics </a:t>
            </a:r>
            <a:endParaRPr sz="2400" smtClean="0">
              <a:sym typeface="+mn-ea"/>
            </a:endParaRPr>
          </a:p>
        </p:txBody>
      </p:sp>
      <p:sp>
        <p:nvSpPr>
          <p:cNvPr id="22535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5104130" y="2514600"/>
            <a:ext cx="3615055" cy="3656965"/>
          </a:xfrm>
          <a:ln>
            <a:solidFill>
              <a:srgbClr val="0070C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u="sng" dirty="0" err="1" smtClean="0">
                <a:solidFill>
                  <a:schemeClr val="tx1"/>
                </a:solidFill>
              </a:rPr>
              <a:t>Contributing factors</a:t>
            </a:r>
          </a:p>
          <a:p>
            <a:pPr fontAlgn="auto">
              <a:spcAft>
                <a:spcPts val="0"/>
              </a:spcAft>
              <a:defRPr/>
            </a:pPr>
            <a:endParaRPr lang="en-US" sz="2000" b="1" dirty="0" err="1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chemeClr val="tx1"/>
                </a:solidFill>
              </a:rPr>
              <a:t>Females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chemeClr val="tx1"/>
                </a:solidFill>
              </a:rPr>
              <a:t>Age &lt;50 years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chemeClr val="tx1"/>
                </a:solidFill>
              </a:rPr>
              <a:t>Earlier treatment followed by nausea and vomiting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chemeClr val="tx1"/>
                </a:solidFill>
              </a:rPr>
              <a:t>History of vomiting during pregnancy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chemeClr val="tx1"/>
                </a:solidFill>
              </a:rPr>
              <a:t>"sea sickness"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US" sz="2000" dirty="0" err="1" smtClean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743200" y="1955800"/>
            <a:ext cx="6858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2743200" y="1828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RS" sz="2800" b="1" smtClean="0">
                <a:sym typeface="+mn-ea"/>
              </a:rPr>
              <a:t>O</a:t>
            </a:r>
            <a:r>
              <a:rPr sz="2800" b="1" smtClean="0">
                <a:sym typeface="+mn-ea"/>
              </a:rPr>
              <a:t>ncological treatment</a:t>
            </a:r>
            <a:br>
              <a:rPr sz="2800" b="1" smtClean="0">
                <a:sym typeface="+mn-ea"/>
              </a:rPr>
            </a:br>
            <a:r>
              <a:rPr lang="sr-Latn-RS" sz="2800" b="1" smtClean="0">
                <a:sym typeface="+mn-ea"/>
              </a:rPr>
              <a:t>c</a:t>
            </a:r>
            <a:r>
              <a:rPr sz="2800" b="1" smtClean="0">
                <a:sym typeface="+mn-ea"/>
              </a:rPr>
              <a:t>omplications and </a:t>
            </a:r>
            <a:r>
              <a:rPr lang="sr-Latn-RS" sz="2800" b="1" smtClean="0">
                <a:sym typeface="+mn-ea"/>
              </a:rPr>
              <a:t>adverse</a:t>
            </a:r>
            <a:r>
              <a:rPr sz="2800" b="1" smtClean="0">
                <a:sym typeface="+mn-ea"/>
              </a:rPr>
              <a:t> effects</a:t>
            </a:r>
            <a:endParaRPr lang="sr-Cyrl-CS" sz="2800" smtClean="0">
              <a:solidFill>
                <a:schemeClr val="tx1"/>
              </a:solidFill>
            </a:endParaRPr>
          </a:p>
        </p:txBody>
      </p:sp>
      <p:grpSp>
        <p:nvGrpSpPr>
          <p:cNvPr id="2" name="Group 4"/>
          <p:cNvGrpSpPr/>
          <p:nvPr/>
        </p:nvGrpSpPr>
        <p:grpSpPr bwMode="auto">
          <a:xfrm>
            <a:off x="838200" y="1677988"/>
            <a:ext cx="7364413" cy="5180012"/>
            <a:chOff x="544" y="528"/>
            <a:chExt cx="4639" cy="3263"/>
          </a:xfrm>
        </p:grpSpPr>
        <p:sp>
          <p:nvSpPr>
            <p:cNvPr id="143364" name="Rectangle 5"/>
            <p:cNvSpPr>
              <a:spLocks noChangeArrowheads="1"/>
            </p:cNvSpPr>
            <p:nvPr/>
          </p:nvSpPr>
          <p:spPr bwMode="auto">
            <a:xfrm>
              <a:off x="544" y="528"/>
              <a:ext cx="4640" cy="3264"/>
            </a:xfrm>
            <a:prstGeom prst="rect">
              <a:avLst/>
            </a:prstGeom>
            <a:solidFill>
              <a:srgbClr val="000000"/>
            </a:solidFill>
            <a:ln w="9360">
              <a:solidFill>
                <a:srgbClr val="FF0066"/>
              </a:solidFill>
              <a:miter lim="800000"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3365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06" y="615"/>
              <a:ext cx="4533" cy="3112"/>
            </a:xfrm>
            <a:prstGeom prst="rect">
              <a:avLst/>
            </a:prstGeom>
            <a:noFill/>
            <a:ln w="9525">
              <a:noFill/>
              <a:rou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1981200"/>
            <a:ext cx="8229600" cy="4730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1630">
              <a:spcBef>
                <a:spcPts val="700"/>
              </a:spcBef>
              <a:buSzPct val="120000"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r>
              <a:rPr lang="en-US" sz="2800" kern="0" dirty="0">
                <a:latin typeface="+mn-lt"/>
              </a:rPr>
              <a:t>	</a:t>
            </a:r>
          </a:p>
          <a:p>
            <a:pPr marL="458470" indent="-457200">
              <a:spcBef>
                <a:spcPts val="700"/>
              </a:spcBef>
              <a:buSzPct val="120000"/>
              <a:buFont typeface="Arial" panose="020B0604020202020204" pitchFamily="34" charset="0"/>
              <a:buChar char="•"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r>
              <a:rPr lang="en-US" sz="2800" kern="0" dirty="0">
                <a:latin typeface="+mn-lt"/>
              </a:rPr>
              <a:t>	</a:t>
            </a:r>
            <a:r>
              <a:rPr lang="en-US" sz="2000" kern="0" dirty="0" err="1">
                <a:latin typeface="Arial" panose="020B0604020202020204" pitchFamily="34" charset="0"/>
                <a:cs typeface="Arial" panose="020B0604020202020204" pitchFamily="34" charset="0"/>
              </a:rPr>
              <a:t>Metoclopramid</a:t>
            </a:r>
            <a:endParaRPr lang="en-US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170" indent="-342900">
              <a:spcBef>
                <a:spcPts val="700"/>
              </a:spcBef>
              <a:buSzPct val="120000"/>
              <a:buFont typeface="Arial" panose="020B0604020202020204" pitchFamily="34" charset="0"/>
              <a:buChar char="•"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	Ondansetron</a:t>
            </a:r>
            <a:r>
              <a:rPr lang="sr-Latn-RS" alt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5HT3 antagonist</a:t>
            </a:r>
          </a:p>
          <a:p>
            <a:pPr marL="344170" indent="-342900">
              <a:spcBef>
                <a:spcPts val="700"/>
              </a:spcBef>
              <a:buSzPct val="120000"/>
              <a:buFont typeface="Arial" panose="020B0604020202020204" pitchFamily="34" charset="0"/>
              <a:buChar char="•"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kern="0" dirty="0" err="1">
                <a:latin typeface="Arial" panose="020B0604020202020204" pitchFamily="34" charset="0"/>
                <a:cs typeface="Arial" panose="020B0604020202020204" pitchFamily="34" charset="0"/>
              </a:rPr>
              <a:t>Dexamethason</a:t>
            </a:r>
            <a:endParaRPr lang="en-US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170" indent="-342900">
              <a:spcBef>
                <a:spcPts val="700"/>
              </a:spcBef>
              <a:buSzPct val="120000"/>
              <a:buFont typeface="Arial" panose="020B0604020202020204" pitchFamily="34" charset="0"/>
              <a:buChar char="•"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kern="0" dirty="0" err="1">
                <a:latin typeface="Arial" panose="020B0604020202020204" pitchFamily="34" charset="0"/>
                <a:cs typeface="Arial" panose="020B0604020202020204" pitchFamily="34" charset="0"/>
              </a:rPr>
              <a:t>Lorazepam</a:t>
            </a:r>
          </a:p>
          <a:p>
            <a:pPr marL="344170" indent="-342900">
              <a:spcBef>
                <a:spcPts val="700"/>
              </a:spcBef>
              <a:buSzPct val="120000"/>
              <a:buFont typeface="Arial" panose="020B0604020202020204" pitchFamily="34" charset="0"/>
              <a:buChar char="•"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r>
              <a:rPr lang="sr-Latn-RS" alt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Haloperidol</a:t>
            </a:r>
          </a:p>
          <a:p>
            <a:pPr marL="344170" indent="-342900">
              <a:spcBef>
                <a:spcPts val="700"/>
              </a:spcBef>
              <a:buSzPct val="120000"/>
              <a:buFont typeface="Arial" panose="020B0604020202020204" pitchFamily="34" charset="0"/>
              <a:buChar char="•"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kern="0" dirty="0" err="1">
                <a:latin typeface="Arial" panose="020B0604020202020204" pitchFamily="34" charset="0"/>
                <a:cs typeface="Arial" panose="020B0604020202020204" pitchFamily="34" charset="0"/>
              </a:rPr>
              <a:t>Aprepitant</a:t>
            </a:r>
            <a:r>
              <a:rPr lang="x-none" sz="20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4170" indent="-342900">
              <a:spcBef>
                <a:spcPts val="700"/>
              </a:spcBef>
              <a:buSzPct val="120000"/>
              <a:buFont typeface="Arial" panose="020B0604020202020204" pitchFamily="34" charset="0"/>
              <a:buChar char="•"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r>
              <a:rPr lang="x-none" sz="2000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kern="0" dirty="0" err="1">
                <a:latin typeface="Arial" panose="020B0604020202020204" pitchFamily="34" charset="0"/>
                <a:cs typeface="Arial" panose="020B0604020202020204" pitchFamily="34" charset="0"/>
              </a:rPr>
              <a:t>Prochlorperazin</a:t>
            </a:r>
            <a:endParaRPr lang="x-none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1630">
              <a:spcBef>
                <a:spcPts val="700"/>
              </a:spcBef>
              <a:buSzPct val="120000"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endParaRPr lang="x-none" sz="2800" kern="0" dirty="0">
              <a:latin typeface="+mn-lt"/>
            </a:endParaRPr>
          </a:p>
          <a:p>
            <a:pPr marL="342900" indent="-341630">
              <a:spcBef>
                <a:spcPts val="700"/>
              </a:spcBef>
              <a:buSzPct val="120000"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endParaRPr lang="en-US" sz="2800" kern="0" dirty="0">
              <a:latin typeface="+mn-lt"/>
            </a:endParaRPr>
          </a:p>
          <a:p>
            <a:pPr marL="342900" indent="-341630">
              <a:spcBef>
                <a:spcPts val="700"/>
              </a:spcBef>
              <a:buSzPct val="120000"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r>
              <a:rPr lang="en-US" sz="2800" kern="0" dirty="0">
                <a:latin typeface="+mn-lt"/>
              </a:rPr>
              <a:t>	</a:t>
            </a:r>
          </a:p>
          <a:p>
            <a:pPr marL="342900" indent="-341630">
              <a:spcBef>
                <a:spcPts val="700"/>
              </a:spcBef>
              <a:buClr>
                <a:srgbClr val="FFCC00"/>
              </a:buClr>
              <a:buSzPct val="120000"/>
              <a:buFont typeface="Tahoma" panose="020B0604030504040204" pitchFamily="34" charset="0"/>
              <a:buNone/>
              <a:tabLst>
                <a:tab pos="912495" algn="l"/>
                <a:tab pos="1826895" algn="l"/>
                <a:tab pos="2741295" algn="l"/>
                <a:tab pos="3655695" algn="l"/>
                <a:tab pos="4570095" algn="l"/>
                <a:tab pos="5484495" algn="l"/>
                <a:tab pos="6398895" algn="l"/>
                <a:tab pos="7313295" algn="l"/>
                <a:tab pos="8227695" algn="l"/>
                <a:tab pos="9142095" algn="l"/>
                <a:tab pos="10056495" algn="l"/>
              </a:tabLst>
              <a:defRPr/>
            </a:pPr>
            <a:endParaRPr lang="en-US" sz="2800" kern="0" dirty="0">
              <a:latin typeface="+mn-lt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341120" y="1190625"/>
            <a:ext cx="6659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sz="2800" b="1" smtClean="0">
                <a:sym typeface="+mn-ea"/>
              </a:rPr>
              <a:t>Nausea and vomiting</a:t>
            </a:r>
            <a:r>
              <a:rPr lang="sr-Latn-RS" sz="2800" b="1" smtClean="0">
                <a:sym typeface="+mn-ea"/>
              </a:rPr>
              <a:t> treatment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2800" b="1" dirty="0">
                <a:solidFill>
                  <a:schemeClr val="tx1"/>
                </a:solidFill>
              </a:rPr>
              <a:t>Hematological toxicity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42875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err="1" smtClean="0"/>
              <a:t>Anemia</a:t>
            </a:r>
          </a:p>
          <a:p>
            <a:pPr>
              <a:lnSpc>
                <a:spcPct val="90000"/>
              </a:lnSpc>
            </a:pPr>
            <a:r>
              <a:rPr lang="en-US" sz="2000" dirty="0" err="1" smtClean="0"/>
              <a:t>Thrombocytopenia</a:t>
            </a:r>
          </a:p>
          <a:p>
            <a:pPr>
              <a:lnSpc>
                <a:spcPct val="90000"/>
              </a:lnSpc>
            </a:pPr>
            <a:r>
              <a:rPr lang="en-US" sz="2000" dirty="0" err="1" smtClean="0"/>
              <a:t>Leukopenia (granulocytopenia)</a:t>
            </a:r>
          </a:p>
          <a:p>
            <a:pPr>
              <a:lnSpc>
                <a:spcPct val="90000"/>
              </a:lnSpc>
            </a:pPr>
            <a:r>
              <a:rPr lang="en-US" sz="2000" dirty="0" err="1" smtClean="0"/>
              <a:t>A more frequent  toxicity</a:t>
            </a:r>
            <a:r>
              <a:rPr lang="sr-Latn-RS" altLang="en-US" sz="2000" dirty="0" err="1" smtClean="0"/>
              <a:t> </a:t>
            </a:r>
            <a:r>
              <a:rPr lang="en-US" sz="2000" dirty="0" err="1" smtClean="0">
                <a:sym typeface="+mn-ea"/>
              </a:rPr>
              <a:t>manifestation</a:t>
            </a:r>
            <a:endParaRPr lang="en-US" sz="2000" dirty="0" err="1" smtClean="0"/>
          </a:p>
          <a:p>
            <a:pPr>
              <a:lnSpc>
                <a:spcPct val="90000"/>
              </a:lnSpc>
            </a:pPr>
            <a:r>
              <a:rPr lang="en-US" sz="2000" dirty="0" err="1" smtClean="0"/>
              <a:t>Gradus 4 is life threatening</a:t>
            </a:r>
          </a:p>
          <a:p>
            <a:pPr>
              <a:lnSpc>
                <a:spcPct val="90000"/>
              </a:lnSpc>
            </a:pPr>
            <a:r>
              <a:rPr lang="en-US" sz="2000" dirty="0" err="1" smtClean="0"/>
              <a:t>Febrile neutropenia </a:t>
            </a:r>
            <a:r>
              <a:rPr lang="sr-Latn-RS" altLang="en-US" sz="2000" dirty="0" err="1" smtClean="0"/>
              <a:t>(</a:t>
            </a:r>
            <a:r>
              <a:rPr lang="en-US" sz="2000" b="1" dirty="0" err="1" smtClean="0"/>
              <a:t>emergency condition in oncology</a:t>
            </a:r>
            <a:r>
              <a:rPr lang="sr-Latn-RS" altLang="en-US" sz="2000" dirty="0" err="1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1206</Words>
  <Application>Microsoft Office PowerPoint</Application>
  <PresentationFormat>On-screen Show (4:3)</PresentationFormat>
  <Paragraphs>213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Arial</vt:lpstr>
      <vt:lpstr>Calibri</vt:lpstr>
      <vt:lpstr>Tahoma</vt:lpstr>
      <vt:lpstr>Times New Roman</vt:lpstr>
      <vt:lpstr>Wingdings</vt:lpstr>
      <vt:lpstr>Office Theme</vt:lpstr>
      <vt:lpstr>ONCOLOGICAL TREATMENT COMPLICATIONS AND ADVERSE EFFECTS</vt:lpstr>
      <vt:lpstr>Oncological treatment complications and adverse effects</vt:lpstr>
      <vt:lpstr>Oncological treatment complications and adverse effects</vt:lpstr>
      <vt:lpstr>Oncological treatment complications and adverse effects</vt:lpstr>
      <vt:lpstr>Nausea and vomiting</vt:lpstr>
      <vt:lpstr>Oncological treatment complications and adverse effects</vt:lpstr>
      <vt:lpstr>Oncological treatment complications and adverse effects</vt:lpstr>
      <vt:lpstr>PowerPoint Presentation</vt:lpstr>
      <vt:lpstr>Hematological toxicity</vt:lpstr>
      <vt:lpstr>Anemia</vt:lpstr>
      <vt:lpstr>Thrombocytopenia</vt:lpstr>
      <vt:lpstr>Leukopenia/granulocytopenia</vt:lpstr>
      <vt:lpstr>Febrile neutropenia</vt:lpstr>
      <vt:lpstr>PowerPoint Presentation</vt:lpstr>
      <vt:lpstr>Risk of infection</vt:lpstr>
      <vt:lpstr>Multinational Association for Supportive Care in Cancer (MASCC) risk assessment criteria</vt:lpstr>
      <vt:lpstr>Diarrhea</vt:lpstr>
      <vt:lpstr>Risk factors for diarrhea</vt:lpstr>
      <vt:lpstr>Toxicity intensity assessment</vt:lpstr>
      <vt:lpstr>PowerPoint Presentation</vt:lpstr>
      <vt:lpstr>Pulmonary toxicity of chemotherapy</vt:lpstr>
      <vt:lpstr>Pulmonary toxicity of chemotherapy</vt:lpstr>
      <vt:lpstr>Chemotherapy cardiotoxicity </vt:lpstr>
      <vt:lpstr>Cardiotoxic cytostatics</vt:lpstr>
      <vt:lpstr>Chemotherapy cardiotoxicity </vt:lpstr>
      <vt:lpstr>Toxicity of immunotherapy (irAE)</vt:lpstr>
      <vt:lpstr>Toxicities of Checkpoint Inhibition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Treatment irAE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Vladimir Vukomanovic</cp:lastModifiedBy>
  <cp:revision>23</cp:revision>
  <dcterms:created xsi:type="dcterms:W3CDTF">2006-08-16T00:00:00Z</dcterms:created>
  <dcterms:modified xsi:type="dcterms:W3CDTF">2024-08-26T05:48:32Z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754397C9509D47F6BCD6FCE22A7EFA64_13</vt:lpwstr>
  </property>
  <property fmtid="{D5CDD505-2E9C-101B-9397-08002B2CF9AE}" pid="3" name="KSOProductBuildVer">
    <vt:lpwstr>1033-12.2.0.17562</vt:lpwstr>
  </property>
</Properties>
</file>